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39A708-E24A-4F74-95BC-CFB2BDD8CBD7}" v="4" dt="2024-10-03T17:13:07.6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D0C861-FF34-8A5E-60EE-098B9534DB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D17E92F-59F9-EFFC-B8AC-BF726A54D4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C4C3265-594C-4565-ED74-A1366AAA3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150CED-0F4B-FFEF-2CE1-694B48DBD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53812F1-CC5F-CA65-E7F9-FF72F5300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0981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1ED4CD-0665-4655-D7BF-9E885A0A0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E4F1A82-BF2D-728E-EB76-28DB84ADC6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2EC4C4-9053-BA25-24D1-FD5999456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753AB6-7BED-BF06-1794-A6BBBC13D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48ACEF-3E0C-872D-4123-D198D6226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2949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19B6A64-FC64-2977-4898-644913267A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D729DC2-8E9C-E553-6E9F-FA34F99F22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4B1631B-06A1-5C65-F2BC-3164FB52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831761-DEDE-0A24-811D-F01CB7F66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036196C-5D7D-D771-B122-EB40B2702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2300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485CA4-D80E-2B22-D4EF-F96CBABBC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69BFD9-6D34-2C62-9339-7FF726C07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FE1950-FE51-0F73-4567-CA52F5C6D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A4AA84-67A3-C251-5824-0695E5744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5F25E17-EE08-74BC-C723-806E4D83D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5511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0DB752-A720-B483-9D4E-356D5966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464772F-7343-4742-26C9-ED9B3B044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A5DEDD-6263-3319-F823-D76366BF0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93A41B1-DC5D-5CD1-8115-2AFF9D725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DC348B-9DD7-C981-BE56-171B4982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4622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6C8511-2058-7B87-2781-2D2EE807A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BB2849-0DE6-BD20-336D-39729E6B9F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762B172-43ED-0F4F-77B1-1D3422988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99F62B-A181-B39C-CA56-B0B672F91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F311199-CB0D-6115-99C5-DAF053214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F4B00F4-8D79-AF22-1066-1669D35E8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7712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593E88-6B5C-59DB-AB42-ACF3FD318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D8A09BF-F8B9-0915-58BF-4F6A6E20B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4D9E35C-0157-6CF1-67DE-2FB0239A9D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EEB249D-9505-3181-50CC-ABA6638AC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28174DB-E36F-4928-16BC-DCCC3531D4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34840BB-961A-955E-22A6-01A037B18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8BFCE89-6ACA-08FD-C470-997D3E865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1E83E69-6FB0-7FAA-0FF4-DF7C4CE42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289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FEA825-C20C-AA29-F80C-9B7066A2F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6AC6C9-8C11-6BB0-0E9D-5DA58CDAC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E7B0817-11B2-E568-788B-F78661F32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6878F20-ED2C-D26B-D6D5-58B5A79F2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6336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56F1DDE-A121-6372-56D8-0F87B316A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342BEC3-6507-A9CC-7C5D-E2638712B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FAA0B7A-6A92-06D6-497C-36330C984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7980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654D67-B535-3771-8648-F8836C8B9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295C3A-B5E0-96F0-5584-A478F4A58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CC2DA3D-11D7-328F-B339-F8A73BEDDE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4FDD150-F72D-7B4E-67C7-B519A0A16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B48F460-FAE2-5BDF-B9B5-89384F24F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CE080B6-37B4-0383-8972-BC2C3B2F7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5483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C70C22-427F-F815-71AB-728A1CE66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D66436B-2A38-9A2F-61CA-1F9E57B6C6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C35D70A-0169-378F-FB01-8B9C3F771A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3C9F87-2166-D219-7B1F-3E2002931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F898CAE-3EAD-D7D4-DEBA-427BAC99B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29B0430-C96D-E7E3-12E9-595C0AFD8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7556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8B5890D-5296-471B-7501-8425D3713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3ADA53C-57F7-DA3D-EA1E-71E281A86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ACDEAA-CD90-9B2C-16DB-3F4057E626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68DFEB-6DD7-4DA6-B12A-26C122F789D8}" type="datetimeFigureOut">
              <a:rPr lang="pt-BR" smtClean="0"/>
              <a:t>03/10/2024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405E78-D8B0-C05C-BF23-04819A3E5C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EB7A8C4-E96F-7729-0B46-109F8EA7EC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2C686E-B0DA-4349-8632-11EBAE56C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9498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2.png"/><Relationship Id="rId7" Type="http://schemas.openxmlformats.org/officeDocument/2006/relationships/slide" Target="slide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" Target="slide3.xml"/><Relationship Id="rId11" Type="http://schemas.openxmlformats.org/officeDocument/2006/relationships/slide" Target="slide7.xml"/><Relationship Id="rId5" Type="http://schemas.openxmlformats.org/officeDocument/2006/relationships/image" Target="../media/image2.png"/><Relationship Id="rId10" Type="http://schemas.openxmlformats.org/officeDocument/2006/relationships/image" Target="../media/image2.png"/><Relationship Id="rId4" Type="http://schemas.openxmlformats.org/officeDocument/2006/relationships/slide" Target="slide2.xml"/><Relationship Id="rId9" Type="http://schemas.openxmlformats.org/officeDocument/2006/relationships/slide" Target="sl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slide" Target="slide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slide" Target="slide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slide" Target="slide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slide" Target="slide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slide" Target="slide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slide" Target="slide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Brinquedo de lego&#10;&#10;Descrição gerada automaticamente com confiança média">
            <a:extLst>
              <a:ext uri="{FF2B5EF4-FFF2-40B4-BE49-F238E27FC236}">
                <a16:creationId xmlns:a16="http://schemas.microsoft.com/office/drawing/2014/main" id="{D4C25395-BDD8-4A0A-4FD5-0A5F91FB5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70" y="0"/>
            <a:ext cx="11191860" cy="6858000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Zoom de Slide 4">
                <a:extLst>
                  <a:ext uri="{FF2B5EF4-FFF2-40B4-BE49-F238E27FC236}">
                    <a16:creationId xmlns:a16="http://schemas.microsoft.com/office/drawing/2014/main" id="{58D53707-318E-A119-1B48-FD419AC37DC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85515235"/>
                  </p:ext>
                </p:extLst>
              </p:nvPr>
            </p:nvGraphicFramePr>
            <p:xfrm>
              <a:off x="2159000" y="2971800"/>
              <a:ext cx="1714500" cy="1714500"/>
            </p:xfrm>
            <a:graphic>
              <a:graphicData uri="http://schemas.microsoft.com/office/powerpoint/2016/slidezoom">
                <pslz:sldZm>
                  <pslz:sldZmObj sldId="257" cId="1330994303">
                    <pslz:zmPr id="{5A5ABFBF-3588-4E7E-B5A0-D783DE28FBC4}" returnToParent="0" imageType="cover" transitionDur="100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Zoom de Slide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58D53707-318E-A119-1B48-FD419AC37DC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59000" y="2971800"/>
                <a:ext cx="1714500" cy="171450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8" name="Zoom de Slide 7">
                <a:extLst>
                  <a:ext uri="{FF2B5EF4-FFF2-40B4-BE49-F238E27FC236}">
                    <a16:creationId xmlns:a16="http://schemas.microsoft.com/office/drawing/2014/main" id="{E74D1B6B-7291-7995-2E47-739B679097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00153841"/>
                  </p:ext>
                </p:extLst>
              </p:nvPr>
            </p:nvGraphicFramePr>
            <p:xfrm>
              <a:off x="5595930" y="4406900"/>
              <a:ext cx="1714500" cy="1714500"/>
            </p:xfrm>
            <a:graphic>
              <a:graphicData uri="http://schemas.microsoft.com/office/powerpoint/2016/slidezoom">
                <pslz:sldZm>
                  <pslz:sldZmObj sldId="258" cId="1823658061">
                    <pslz:zmPr id="{79DDBB3B-5808-4BFC-891D-CFD48261FA31}" returnToParent="0" imageType="cover" transitionDur="1000">
                      <p166:blipFill xmlns:p166="http://schemas.microsoft.com/office/powerpoint/2016/6/main"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8" name="Zoom de Slide 7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E74D1B6B-7291-7995-2E47-739B679097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95930" y="4406900"/>
                <a:ext cx="1714500" cy="171450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Zoom de Slide 9">
                <a:extLst>
                  <a:ext uri="{FF2B5EF4-FFF2-40B4-BE49-F238E27FC236}">
                    <a16:creationId xmlns:a16="http://schemas.microsoft.com/office/drawing/2014/main" id="{0CEF16DD-9DDE-0D41-55A7-9588A50FB25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20404293"/>
                  </p:ext>
                </p:extLst>
              </p:nvPr>
            </p:nvGraphicFramePr>
            <p:xfrm>
              <a:off x="3877465" y="3454400"/>
              <a:ext cx="1714500" cy="1714500"/>
            </p:xfrm>
            <a:graphic>
              <a:graphicData uri="http://schemas.microsoft.com/office/powerpoint/2016/slidezoom">
                <pslz:sldZm>
                  <pslz:sldZmObj sldId="259" cId="2632385668">
                    <pslz:zmPr id="{BB2A99FE-E3C4-4B5E-B0CD-102E92B82C97}" returnToParent="0" imageType="cover" transitionDur="1000">
                      <p166:blipFill xmlns:p166="http://schemas.microsoft.com/office/powerpoint/2016/6/main"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Zoom de Slide 9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0CEF16DD-9DDE-0D41-55A7-9588A50FB2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77465" y="3454400"/>
                <a:ext cx="1714500" cy="171450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2" name="Zoom de Slide 11">
                <a:extLst>
                  <a:ext uri="{FF2B5EF4-FFF2-40B4-BE49-F238E27FC236}">
                    <a16:creationId xmlns:a16="http://schemas.microsoft.com/office/drawing/2014/main" id="{ED8BACED-F21D-55DD-52AA-E80E90D90B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10746518"/>
                  </p:ext>
                </p:extLst>
              </p:nvPr>
            </p:nvGraphicFramePr>
            <p:xfrm>
              <a:off x="7917645" y="3155950"/>
              <a:ext cx="1714500" cy="1714500"/>
            </p:xfrm>
            <a:graphic>
              <a:graphicData uri="http://schemas.microsoft.com/office/powerpoint/2016/slidezoom">
                <pslz:sldZm>
                  <pslz:sldZmObj sldId="260" cId="2552389243">
                    <pslz:zmPr id="{9422A59E-BC31-459C-9CA6-B85C3A9E3D0C}" returnToParent="0" imageType="cover" transitionDur="1000">
                      <p166:blipFill xmlns:p166="http://schemas.microsoft.com/office/powerpoint/2016/6/main"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2" name="Zoom de Slide 11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ED8BACED-F21D-55DD-52AA-E80E90D90B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17645" y="3155950"/>
                <a:ext cx="1714500" cy="171450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4" name="Zoom de Slide 13">
                <a:extLst>
                  <a:ext uri="{FF2B5EF4-FFF2-40B4-BE49-F238E27FC236}">
                    <a16:creationId xmlns:a16="http://schemas.microsoft.com/office/drawing/2014/main" id="{99B5D34C-B891-959A-0FB1-103E493790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43605843"/>
                  </p:ext>
                </p:extLst>
              </p:nvPr>
            </p:nvGraphicFramePr>
            <p:xfrm>
              <a:off x="6338880" y="1428750"/>
              <a:ext cx="1714500" cy="1714500"/>
            </p:xfrm>
            <a:graphic>
              <a:graphicData uri="http://schemas.microsoft.com/office/powerpoint/2016/slidezoom">
                <pslz:sldZm>
                  <pslz:sldZmObj sldId="261" cId="3849682775">
                    <pslz:zmPr id="{05B7A934-9C4E-4909-AE08-0C727E87A550}" returnToParent="0" imageType="cover" transitionDur="1000">
                      <p166:blipFill xmlns:p166="http://schemas.microsoft.com/office/powerpoint/2016/6/main"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4" name="Zoom de Slide 13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99B5D34C-B891-959A-0FB1-103E493790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38880" y="1428750"/>
                <a:ext cx="1714500" cy="171450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8" name="Zoom de Slide 17">
                <a:extLst>
                  <a:ext uri="{FF2B5EF4-FFF2-40B4-BE49-F238E27FC236}">
                    <a16:creationId xmlns:a16="http://schemas.microsoft.com/office/drawing/2014/main" id="{B7342557-2810-EC7C-29B6-3E80BD0721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00437141"/>
                  </p:ext>
                </p:extLst>
              </p:nvPr>
            </p:nvGraphicFramePr>
            <p:xfrm>
              <a:off x="5445110" y="2381250"/>
              <a:ext cx="1714500" cy="1714500"/>
            </p:xfrm>
            <a:graphic>
              <a:graphicData uri="http://schemas.microsoft.com/office/powerpoint/2016/slidezoom">
                <pslz:sldZm>
                  <pslz:sldZmObj sldId="262" cId="1155679399">
                    <pslz:zmPr id="{40198264-E451-470E-AC15-20AF96F8D50D}" returnToParent="0" imageType="cover" transitionDur="1000">
                      <p166:blipFill xmlns:p166="http://schemas.microsoft.com/office/powerpoint/2016/6/main"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145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8" name="Zoom de Slide 17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B7342557-2810-EC7C-29B6-3E80BD0721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45110" y="2381250"/>
                <a:ext cx="1714500" cy="171450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3202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42D38E9E-6E00-F46C-7761-91F29F4DB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985" y="671492"/>
            <a:ext cx="5515015" cy="5515015"/>
          </a:xfrm>
          <a:prstGeom prst="rect">
            <a:avLst/>
          </a:prstGeom>
        </p:spPr>
      </p:pic>
      <p:sp>
        <p:nvSpPr>
          <p:cNvPr id="8" name="object 3">
            <a:extLst>
              <a:ext uri="{FF2B5EF4-FFF2-40B4-BE49-F238E27FC236}">
                <a16:creationId xmlns:a16="http://schemas.microsoft.com/office/drawing/2014/main" id="{F11BC4BE-01A9-1A82-66B6-B1FA9CACF2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62725" y="1966913"/>
            <a:ext cx="5172075" cy="435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2700" rIns="0" bIns="0">
            <a:spAutoFit/>
          </a:bodyPr>
          <a:lstStyle>
            <a:lvl1pPr marL="127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buFontTx/>
              <a:buNone/>
            </a:pPr>
            <a:r>
              <a:rPr lang="pt-BR" altLang="pt-BR" sz="2500" dirty="0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Controle de Acesso Veicular:</a:t>
            </a:r>
          </a:p>
        </p:txBody>
      </p:sp>
      <p:pic>
        <p:nvPicPr>
          <p:cNvPr id="9" name="Gráfico 6">
            <a:extLst>
              <a:ext uri="{FF2B5EF4-FFF2-40B4-BE49-F238E27FC236}">
                <a16:creationId xmlns:a16="http://schemas.microsoft.com/office/drawing/2014/main" id="{ED28D47B-487E-DCC5-DC7B-0B64FDD6C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9000"/>
            <a:ext cx="5772150" cy="20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object 3">
            <a:extLst>
              <a:ext uri="{FF2B5EF4-FFF2-40B4-BE49-F238E27FC236}">
                <a16:creationId xmlns:a16="http://schemas.microsoft.com/office/drawing/2014/main" id="{6D4DC665-D118-B50D-6BAC-9C381367DC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3350" y="3949700"/>
            <a:ext cx="5384800" cy="1614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2700" rIns="0" bIns="0">
            <a:spAutoFit/>
          </a:bodyPr>
          <a:lstStyle>
            <a:lvl1pPr marL="2984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Reconhecimento de Placas aplicável a: </a:t>
            </a:r>
            <a:r>
              <a:rPr lang="pt-BR" altLang="pt-BR" sz="1600" b="1" dirty="0">
                <a:solidFill>
                  <a:srgbClr val="0070C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Carros, Motos e Caminhões</a:t>
            </a:r>
          </a:p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Reconhecimento </a:t>
            </a:r>
            <a:r>
              <a:rPr lang="pt-BR" altLang="pt-BR" sz="1600" b="1" dirty="0">
                <a:solidFill>
                  <a:srgbClr val="0070C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Facial para Motorista e Passageiros </a:t>
            </a: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do veículo;</a:t>
            </a:r>
          </a:p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Reconhecimento de Carros por meio de </a:t>
            </a:r>
            <a:r>
              <a:rPr lang="pt-BR" altLang="pt-BR" sz="1600" b="1" dirty="0" err="1">
                <a:solidFill>
                  <a:srgbClr val="0070C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TAGs</a:t>
            </a:r>
            <a:r>
              <a:rPr lang="pt-BR" altLang="pt-BR" sz="1600" b="1" dirty="0">
                <a:solidFill>
                  <a:srgbClr val="0070C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 RFID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Zoom de Slide 4">
                <a:extLst>
                  <a:ext uri="{FF2B5EF4-FFF2-40B4-BE49-F238E27FC236}">
                    <a16:creationId xmlns:a16="http://schemas.microsoft.com/office/drawing/2014/main" id="{0FC8B91F-6521-030A-87ED-71F747C1621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99506884"/>
                  </p:ext>
                </p:extLst>
              </p:nvPr>
            </p:nvGraphicFramePr>
            <p:xfrm>
              <a:off x="11083945" y="223857"/>
              <a:ext cx="784205" cy="784205"/>
            </p:xfrm>
            <a:graphic>
              <a:graphicData uri="http://schemas.microsoft.com/office/powerpoint/2016/slidezoom">
                <pslz:sldZm>
                  <pslz:sldZmObj sldId="256" cId="2333202604">
                    <pslz:zmPr id="{7504F490-9590-40DA-ADC5-3D01E3049DCB}" returnToParent="0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84205" cy="784205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Zoom de Slide 4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0FC8B91F-6521-030A-87ED-71F747C162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83945" y="223857"/>
                <a:ext cx="784205" cy="784205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0994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42D38E9E-6E00-F46C-7761-91F29F4DB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985" y="671492"/>
            <a:ext cx="5515015" cy="5515015"/>
          </a:xfrm>
          <a:prstGeom prst="rect">
            <a:avLst/>
          </a:prstGeom>
        </p:spPr>
      </p:pic>
      <p:pic>
        <p:nvPicPr>
          <p:cNvPr id="9" name="Gráfico 6">
            <a:extLst>
              <a:ext uri="{FF2B5EF4-FFF2-40B4-BE49-F238E27FC236}">
                <a16:creationId xmlns:a16="http://schemas.microsoft.com/office/drawing/2014/main" id="{ED28D47B-487E-DCC5-DC7B-0B64FDD6C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9000"/>
            <a:ext cx="5772150" cy="20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bject 3">
            <a:extLst>
              <a:ext uri="{FF2B5EF4-FFF2-40B4-BE49-F238E27FC236}">
                <a16:creationId xmlns:a16="http://schemas.microsoft.com/office/drawing/2014/main" id="{1355EDA3-468D-6D4E-0DD4-0674FFB73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3350" y="2056854"/>
            <a:ext cx="4874769" cy="8851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12700" rIns="0" bIns="0">
            <a:spAutoFit/>
          </a:bodyPr>
          <a:lstStyle>
            <a:lvl1pPr marL="127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buFontTx/>
              <a:buNone/>
            </a:pPr>
            <a:r>
              <a:rPr lang="pt-BR" altLang="pt-BR" sz="2500" dirty="0" err="1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Sensorização</a:t>
            </a:r>
            <a:r>
              <a:rPr lang="pt-BR" altLang="pt-BR" sz="2500" dirty="0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 para Perímetro e Metadados de Pessoas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9FD73BFF-7326-44E6-CEC6-7E30539E01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3350" y="3949700"/>
            <a:ext cx="5384800" cy="2568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2700" rIns="0" bIns="0">
            <a:spAutoFit/>
          </a:bodyPr>
          <a:lstStyle>
            <a:lvl1pPr marL="2984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Capacidade de </a:t>
            </a:r>
            <a:r>
              <a:rPr lang="pt-BR" altLang="pt-BR" sz="1600" dirty="0" err="1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Sensorizar</a:t>
            </a: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 barreiras lógicas ou físicas para proteção perimetral evitando </a:t>
            </a:r>
            <a:r>
              <a:rPr lang="pt-BR" altLang="pt-BR" sz="1600" b="1" dirty="0">
                <a:solidFill>
                  <a:srgbClr val="0070C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(Arrombamentos, Invasões e vandalismo ao perímetro)</a:t>
            </a:r>
          </a:p>
          <a:p>
            <a:pPr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Inteligência embarcada para captura e categorização de Metadados de Seres Humanos </a:t>
            </a:r>
            <a:r>
              <a:rPr lang="pt-BR" altLang="pt-BR" sz="1600" b="1" dirty="0">
                <a:solidFill>
                  <a:srgbClr val="0070C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(Roupa, Gênero, Barba, Acessórios etc.)</a:t>
            </a:r>
          </a:p>
          <a:p>
            <a:pPr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endParaRPr lang="pt-BR" altLang="pt-BR" sz="1600" b="1" dirty="0">
              <a:solidFill>
                <a:srgbClr val="0070C0"/>
              </a:solidFill>
              <a:latin typeface="Gilroy-Regular" panose="00000500000000000000" pitchFamily="2" charset="0"/>
              <a:cs typeface="Calibri" panose="020F0502020204030204" pitchFamily="34" charset="0"/>
            </a:endParaRPr>
          </a:p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endParaRPr lang="pt-BR" altLang="pt-BR" sz="1600" b="1" dirty="0">
              <a:solidFill>
                <a:srgbClr val="0070C0"/>
              </a:solidFill>
              <a:latin typeface="Gilroy-Regular" panose="00000500000000000000" pitchFamily="2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Zoom de Slide 3">
                <a:extLst>
                  <a:ext uri="{FF2B5EF4-FFF2-40B4-BE49-F238E27FC236}">
                    <a16:creationId xmlns:a16="http://schemas.microsoft.com/office/drawing/2014/main" id="{F86C4586-D040-2C6D-18D9-02C8677A860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99375701"/>
                  </p:ext>
                </p:extLst>
              </p:nvPr>
            </p:nvGraphicFramePr>
            <p:xfrm>
              <a:off x="11083945" y="223857"/>
              <a:ext cx="784205" cy="784205"/>
            </p:xfrm>
            <a:graphic>
              <a:graphicData uri="http://schemas.microsoft.com/office/powerpoint/2016/slidezoom">
                <pslz:sldZm>
                  <pslz:sldZmObj sldId="256" cId="2333202604">
                    <pslz:zmPr id="{7504F490-9590-40DA-ADC5-3D01E3049DCB}" returnToParent="0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84205" cy="784205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Zoom de Slide 3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F86C4586-D040-2C6D-18D9-02C8677A860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83945" y="223857"/>
                <a:ext cx="784205" cy="784205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3658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42D38E9E-6E00-F46C-7761-91F29F4DB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985" y="671492"/>
            <a:ext cx="5515015" cy="5515015"/>
          </a:xfrm>
          <a:prstGeom prst="rect">
            <a:avLst/>
          </a:prstGeom>
        </p:spPr>
      </p:pic>
      <p:pic>
        <p:nvPicPr>
          <p:cNvPr id="9" name="Gráfico 6">
            <a:extLst>
              <a:ext uri="{FF2B5EF4-FFF2-40B4-BE49-F238E27FC236}">
                <a16:creationId xmlns:a16="http://schemas.microsoft.com/office/drawing/2014/main" id="{ED28D47B-487E-DCC5-DC7B-0B64FDD6C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9000"/>
            <a:ext cx="5772150" cy="20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bject 3">
            <a:extLst>
              <a:ext uri="{FF2B5EF4-FFF2-40B4-BE49-F238E27FC236}">
                <a16:creationId xmlns:a16="http://schemas.microsoft.com/office/drawing/2014/main" id="{1355EDA3-468D-6D4E-0DD4-0674FFB73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7852" y="1944863"/>
            <a:ext cx="5515015" cy="8851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12700" rIns="0" bIns="0">
            <a:spAutoFit/>
          </a:bodyPr>
          <a:lstStyle>
            <a:lvl1pPr marL="127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buFontTx/>
              <a:buNone/>
            </a:pPr>
            <a:r>
              <a:rPr lang="pt-BR" altLang="pt-BR" sz="2500" dirty="0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Estacionamento Inteligente(</a:t>
            </a:r>
            <a:r>
              <a:rPr lang="pt-BR" altLang="pt-BR" sz="2500" dirty="0" err="1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Smart</a:t>
            </a:r>
            <a:r>
              <a:rPr lang="pt-BR" altLang="pt-BR" sz="2500" dirty="0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 Parking)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9FD73BFF-7326-44E6-CEC6-7E30539E01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3350" y="3949700"/>
            <a:ext cx="5384800" cy="12370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2700" rIns="0" bIns="0">
            <a:spAutoFit/>
          </a:bodyPr>
          <a:lstStyle>
            <a:lvl1pPr marL="2984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Captura de Placas e Categorização de Veículos </a:t>
            </a:r>
            <a:r>
              <a:rPr lang="pt-BR" altLang="pt-BR" sz="1600" b="1" dirty="0">
                <a:solidFill>
                  <a:srgbClr val="0070C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(Cor, Marca, Modelo)</a:t>
            </a:r>
          </a:p>
          <a:p>
            <a:pPr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Criação de uma vaga inteligente que só deve ser utilizada em casos de Sinistro</a:t>
            </a:r>
            <a:r>
              <a:rPr lang="pt-BR" altLang="pt-BR" sz="1600" b="1" dirty="0">
                <a:solidFill>
                  <a:srgbClr val="0070C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(Coação, Emergência, Sequestro)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Zoom de Slide 3">
                <a:extLst>
                  <a:ext uri="{FF2B5EF4-FFF2-40B4-BE49-F238E27FC236}">
                    <a16:creationId xmlns:a16="http://schemas.microsoft.com/office/drawing/2014/main" id="{6074D48A-7B89-285E-1E8E-9E5AF54DE49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89065893"/>
                  </p:ext>
                </p:extLst>
              </p:nvPr>
            </p:nvGraphicFramePr>
            <p:xfrm>
              <a:off x="11083945" y="223857"/>
              <a:ext cx="784205" cy="784205"/>
            </p:xfrm>
            <a:graphic>
              <a:graphicData uri="http://schemas.microsoft.com/office/powerpoint/2016/slidezoom">
                <pslz:sldZm>
                  <pslz:sldZmObj sldId="256" cId="2333202604">
                    <pslz:zmPr id="{7504F490-9590-40DA-ADC5-3D01E3049DCB}" returnToParent="0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84205" cy="784205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Zoom de Slide 3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6074D48A-7B89-285E-1E8E-9E5AF54DE49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83945" y="223857"/>
                <a:ext cx="784205" cy="784205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2385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42D38E9E-6E00-F46C-7761-91F29F4DB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985" y="671492"/>
            <a:ext cx="5515015" cy="5515015"/>
          </a:xfrm>
          <a:prstGeom prst="rect">
            <a:avLst/>
          </a:prstGeom>
        </p:spPr>
      </p:pic>
      <p:pic>
        <p:nvPicPr>
          <p:cNvPr id="9" name="Gráfico 6">
            <a:extLst>
              <a:ext uri="{FF2B5EF4-FFF2-40B4-BE49-F238E27FC236}">
                <a16:creationId xmlns:a16="http://schemas.microsoft.com/office/drawing/2014/main" id="{ED28D47B-487E-DCC5-DC7B-0B64FDD6C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9000"/>
            <a:ext cx="5772150" cy="20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bject 3">
            <a:extLst>
              <a:ext uri="{FF2B5EF4-FFF2-40B4-BE49-F238E27FC236}">
                <a16:creationId xmlns:a16="http://schemas.microsoft.com/office/drawing/2014/main" id="{1355EDA3-468D-6D4E-0DD4-0674FFB73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62726" y="1966913"/>
            <a:ext cx="3429000" cy="8851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12700" rIns="0" bIns="0">
            <a:spAutoFit/>
          </a:bodyPr>
          <a:lstStyle>
            <a:lvl1pPr marL="127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buFontTx/>
              <a:buNone/>
            </a:pPr>
            <a:r>
              <a:rPr lang="pt-BR" altLang="pt-BR" sz="2500" dirty="0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Poste </a:t>
            </a:r>
            <a:r>
              <a:rPr lang="pt-BR" altLang="pt-BR" sz="2500" dirty="0" err="1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MultiSensor</a:t>
            </a:r>
            <a:r>
              <a:rPr lang="pt-BR" altLang="pt-BR" sz="2500" dirty="0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 Inteligente </a:t>
            </a:r>
            <a:r>
              <a:rPr lang="pt-BR" altLang="pt-BR" sz="2500" dirty="0" err="1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HowBE</a:t>
            </a:r>
            <a:endParaRPr lang="pt-BR" altLang="pt-BR" sz="2500" dirty="0">
              <a:solidFill>
                <a:srgbClr val="464654"/>
              </a:solidFill>
              <a:latin typeface="Arlon SemiBold" panose="000007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9FD73BFF-7326-44E6-CEC6-7E30539E01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3350" y="3949700"/>
            <a:ext cx="5384800" cy="2460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2700" rIns="0" bIns="0">
            <a:spAutoFit/>
          </a:bodyPr>
          <a:lstStyle>
            <a:lvl1pPr marL="2984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Poste de fabricação própria modular de acordo com a necessidade de sensoriamento da área. </a:t>
            </a:r>
          </a:p>
          <a:p>
            <a:pPr marL="355600" indent="-342900"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Botões de pânico</a:t>
            </a:r>
          </a:p>
          <a:p>
            <a:pPr marL="355600" indent="-342900"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Captura de Placa</a:t>
            </a:r>
          </a:p>
          <a:p>
            <a:pPr marL="355600" indent="-342900"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Wi-Fi com </a:t>
            </a:r>
            <a:r>
              <a:rPr lang="pt-BR" altLang="pt-BR" sz="1600" dirty="0" err="1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Hotspot</a:t>
            </a:r>
            <a:endParaRPr lang="pt-BR" altLang="pt-BR" sz="1600" dirty="0">
              <a:solidFill>
                <a:srgbClr val="000000"/>
              </a:solidFill>
              <a:latin typeface="Gilroy-Regular" panose="00000500000000000000" pitchFamily="2" charset="0"/>
              <a:cs typeface="Calibri" panose="020F0502020204030204" pitchFamily="34" charset="0"/>
            </a:endParaRPr>
          </a:p>
          <a:p>
            <a:pPr marL="355600" indent="-342900"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Reconhecimento facial</a:t>
            </a:r>
          </a:p>
          <a:p>
            <a:pPr marL="355600" indent="-342900"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Etc.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Zoom de Slide 3">
                <a:extLst>
                  <a:ext uri="{FF2B5EF4-FFF2-40B4-BE49-F238E27FC236}">
                    <a16:creationId xmlns:a16="http://schemas.microsoft.com/office/drawing/2014/main" id="{9AA3EC6E-E019-D379-0034-F0940A6C757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10182467"/>
                  </p:ext>
                </p:extLst>
              </p:nvPr>
            </p:nvGraphicFramePr>
            <p:xfrm>
              <a:off x="11083945" y="223857"/>
              <a:ext cx="784205" cy="784205"/>
            </p:xfrm>
            <a:graphic>
              <a:graphicData uri="http://schemas.microsoft.com/office/powerpoint/2016/slidezoom">
                <pslz:sldZm>
                  <pslz:sldZmObj sldId="256" cId="2333202604">
                    <pslz:zmPr id="{7504F490-9590-40DA-ADC5-3D01E3049DCB}" returnToParent="0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84205" cy="784205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Zoom de Slide 3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9AA3EC6E-E019-D379-0034-F0940A6C757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83945" y="223857"/>
                <a:ext cx="784205" cy="784205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2389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42D38E9E-6E00-F46C-7761-91F29F4DB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985" y="671492"/>
            <a:ext cx="5515015" cy="5515015"/>
          </a:xfrm>
          <a:prstGeom prst="rect">
            <a:avLst/>
          </a:prstGeom>
        </p:spPr>
      </p:pic>
      <p:pic>
        <p:nvPicPr>
          <p:cNvPr id="9" name="Gráfico 6">
            <a:extLst>
              <a:ext uri="{FF2B5EF4-FFF2-40B4-BE49-F238E27FC236}">
                <a16:creationId xmlns:a16="http://schemas.microsoft.com/office/drawing/2014/main" id="{ED28D47B-487E-DCC5-DC7B-0B64FDD6C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9000"/>
            <a:ext cx="5772150" cy="20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bject 3">
            <a:extLst>
              <a:ext uri="{FF2B5EF4-FFF2-40B4-BE49-F238E27FC236}">
                <a16:creationId xmlns:a16="http://schemas.microsoft.com/office/drawing/2014/main" id="{1355EDA3-468D-6D4E-0DD4-0674FFB73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62726" y="1966913"/>
            <a:ext cx="3429000" cy="435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12700" rIns="0" bIns="0">
            <a:spAutoFit/>
          </a:bodyPr>
          <a:lstStyle>
            <a:lvl1pPr marL="127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buFontTx/>
              <a:buNone/>
            </a:pPr>
            <a:r>
              <a:rPr lang="pt-BR" altLang="pt-BR" sz="2500" dirty="0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Sensoriamento Indoor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9FD73BFF-7326-44E6-CEC6-7E30539E01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3350" y="3949700"/>
            <a:ext cx="5384800" cy="859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2700" rIns="0" bIns="0">
            <a:spAutoFit/>
          </a:bodyPr>
          <a:lstStyle>
            <a:lvl1pPr marL="2984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Instalação e vinculação de câmeras junto a sensores de monitoramentos diversos como </a:t>
            </a:r>
            <a:r>
              <a:rPr lang="pt-BR" altLang="pt-BR" sz="1600" b="1" dirty="0">
                <a:solidFill>
                  <a:srgbClr val="0070C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(Portas, Sensor de Fumaça, Sensor de presença, etc.)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Zoom de Slide 3">
                <a:extLst>
                  <a:ext uri="{FF2B5EF4-FFF2-40B4-BE49-F238E27FC236}">
                    <a16:creationId xmlns:a16="http://schemas.microsoft.com/office/drawing/2014/main" id="{0F89604F-0CC9-04CB-3BB8-E4DB235485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26091193"/>
                  </p:ext>
                </p:extLst>
              </p:nvPr>
            </p:nvGraphicFramePr>
            <p:xfrm>
              <a:off x="11083945" y="223857"/>
              <a:ext cx="784205" cy="784205"/>
            </p:xfrm>
            <a:graphic>
              <a:graphicData uri="http://schemas.microsoft.com/office/powerpoint/2016/slidezoom">
                <pslz:sldZm>
                  <pslz:sldZmObj sldId="256" cId="2333202604">
                    <pslz:zmPr id="{7504F490-9590-40DA-ADC5-3D01E3049DCB}" returnToParent="0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84205" cy="784205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Zoom de Slide 3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0F89604F-0CC9-04CB-3BB8-E4DB235485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83945" y="223857"/>
                <a:ext cx="784205" cy="784205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9682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42D38E9E-6E00-F46C-7761-91F29F4DB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985" y="671492"/>
            <a:ext cx="5515015" cy="5515015"/>
          </a:xfrm>
          <a:prstGeom prst="rect">
            <a:avLst/>
          </a:prstGeom>
        </p:spPr>
      </p:pic>
      <p:pic>
        <p:nvPicPr>
          <p:cNvPr id="9" name="Gráfico 6">
            <a:extLst>
              <a:ext uri="{FF2B5EF4-FFF2-40B4-BE49-F238E27FC236}">
                <a16:creationId xmlns:a16="http://schemas.microsoft.com/office/drawing/2014/main" id="{ED28D47B-487E-DCC5-DC7B-0B64FDD6C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9000"/>
            <a:ext cx="5772150" cy="20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bject 3">
            <a:extLst>
              <a:ext uri="{FF2B5EF4-FFF2-40B4-BE49-F238E27FC236}">
                <a16:creationId xmlns:a16="http://schemas.microsoft.com/office/drawing/2014/main" id="{1355EDA3-468D-6D4E-0DD4-0674FFB73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62726" y="1966913"/>
            <a:ext cx="3429000" cy="8851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12700" rIns="0" bIns="0">
            <a:spAutoFit/>
          </a:bodyPr>
          <a:lstStyle>
            <a:lvl1pPr marL="127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buFontTx/>
              <a:buNone/>
            </a:pPr>
            <a:r>
              <a:rPr lang="pt-BR" altLang="pt-BR" sz="2500" dirty="0">
                <a:solidFill>
                  <a:srgbClr val="464654"/>
                </a:solidFill>
                <a:latin typeface="Arlon SemiBold" panose="00000700000000000000" pitchFamily="2" charset="0"/>
                <a:cs typeface="Calibri" panose="020F0502020204030204" pitchFamily="34" charset="0"/>
              </a:rPr>
              <a:t>Sistema de Controle de Condomínio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9FD73BFF-7326-44E6-CEC6-7E30539E01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3350" y="3949700"/>
            <a:ext cx="5384800" cy="1704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2700" rIns="0" bIns="0">
            <a:spAutoFit/>
          </a:bodyPr>
          <a:lstStyle>
            <a:lvl1pPr marL="2984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Sistema centralizador de controle e gestão do condomínio</a:t>
            </a:r>
          </a:p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Suporte a Reconhecimento facial</a:t>
            </a:r>
          </a:p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Gestão das contas dos condôminos e gestão do dia a dia</a:t>
            </a:r>
          </a:p>
          <a:p>
            <a:pPr eaLnBrk="1" hangingPunct="1">
              <a:lnSpc>
                <a:spcPct val="117000"/>
              </a:lnSpc>
              <a:spcBef>
                <a:spcPts val="100"/>
              </a:spcBef>
              <a:spcAft>
                <a:spcPts val="60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Gestão de entrada</a:t>
            </a:r>
            <a:r>
              <a:rPr lang="pt-BR" altLang="pt-BR" sz="1600" b="1" dirty="0">
                <a:solidFill>
                  <a:srgbClr val="0070C0"/>
                </a:solidFill>
                <a:latin typeface="Gilroy-Regular" panose="00000500000000000000" pitchFamily="2" charset="0"/>
                <a:cs typeface="Calibri" panose="020F0502020204030204" pitchFamily="34" charset="0"/>
              </a:rPr>
              <a:t>(Condôminos, Visitantes, Prestadores de serviço)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" name="Zoom de Slide 3">
                <a:extLst>
                  <a:ext uri="{FF2B5EF4-FFF2-40B4-BE49-F238E27FC236}">
                    <a16:creationId xmlns:a16="http://schemas.microsoft.com/office/drawing/2014/main" id="{033CED5F-A15C-ECCC-5640-FA9079555FC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85291770"/>
                  </p:ext>
                </p:extLst>
              </p:nvPr>
            </p:nvGraphicFramePr>
            <p:xfrm>
              <a:off x="11083945" y="223857"/>
              <a:ext cx="784205" cy="784205"/>
            </p:xfrm>
            <a:graphic>
              <a:graphicData uri="http://schemas.microsoft.com/office/powerpoint/2016/slidezoom">
                <pslz:sldZm>
                  <pslz:sldZmObj sldId="256" cId="2333202604">
                    <pslz:zmPr id="{7504F490-9590-40DA-ADC5-3D01E3049DCB}" returnToParent="0" imageType="cover" transitionDur="1000">
                      <p166:blipFill xmlns:p166="http://schemas.microsoft.com/office/powerpoint/2016/6/main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784205" cy="784205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" name="Zoom de Slide 3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033CED5F-A15C-ECCC-5640-FA9079555FC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83945" y="223857"/>
                <a:ext cx="784205" cy="784205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56793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221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Arlon SemiBold</vt:lpstr>
      <vt:lpstr>Gilroy-Regular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isac sena</dc:creator>
  <cp:lastModifiedBy>Ulisses Nunes Rocha</cp:lastModifiedBy>
  <cp:revision>14</cp:revision>
  <dcterms:created xsi:type="dcterms:W3CDTF">2024-10-03T16:38:42Z</dcterms:created>
  <dcterms:modified xsi:type="dcterms:W3CDTF">2024-10-03T19:45:18Z</dcterms:modified>
</cp:coreProperties>
</file>

<file path=docProps/thumbnail.jpeg>
</file>